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84" r:id="rId6"/>
  </p:sldMasterIdLst>
  <p:notesMasterIdLst>
    <p:notesMasterId r:id="rId12"/>
  </p:notesMasterIdLst>
  <p:sldIdLst>
    <p:sldId id="303" r:id="rId7"/>
    <p:sldId id="305" r:id="rId8"/>
    <p:sldId id="304" r:id="rId9"/>
    <p:sldId id="306" r:id="rId10"/>
    <p:sldId id="256" r:id="rId11"/>
  </p:sldIdLst>
  <p:sldSz cx="9144000" cy="5143500" type="screen16x9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768" autoAdjust="0"/>
  </p:normalViewPr>
  <p:slideViewPr>
    <p:cSldViewPr>
      <p:cViewPr varScale="1">
        <p:scale>
          <a:sx n="101" d="100"/>
          <a:sy n="101" d="100"/>
        </p:scale>
        <p:origin x="126" y="4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90" y="0"/>
            <a:ext cx="2946400" cy="496888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r">
              <a:defRPr sz="1200"/>
            </a:lvl1pPr>
          </a:lstStyle>
          <a:p>
            <a:fld id="{5E945880-6D3B-45FB-851F-AFC0D1D23A0C}" type="datetimeFigureOut">
              <a:rPr lang="en-GB" smtClean="0"/>
              <a:t>2019-05-29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1" tIns="45705" rIns="91411" bIns="4570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4" y="4716466"/>
            <a:ext cx="5438775" cy="4467225"/>
          </a:xfrm>
          <a:prstGeom prst="rect">
            <a:avLst/>
          </a:prstGeom>
        </p:spPr>
        <p:txBody>
          <a:bodyPr vert="horz" lIns="91411" tIns="45705" rIns="91411" bIns="4570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90" y="9429750"/>
            <a:ext cx="2946400" cy="496888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r">
              <a:defRPr sz="1200"/>
            </a:lvl1pPr>
          </a:lstStyle>
          <a:p>
            <a:fld id="{5750A1E1-C8D9-4447-9192-37BA973CD2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54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this competition, </a:t>
            </a:r>
            <a:r>
              <a:rPr lang="en-GB" sz="1200" b="1" dirty="0"/>
              <a:t>Data visualization </a:t>
            </a:r>
            <a:r>
              <a:rPr lang="en-GB" sz="1200" dirty="0"/>
              <a:t>is defined as the visual representation of data that effectively communicates information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457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399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And, just a reminder of the 6 thematic areas </a:t>
            </a:r>
            <a:r>
              <a:rPr lang="en-GB" sz="2000" dirty="0"/>
              <a:t>of the International Conference on Climate Change and the Role of Nuclear Power (7-11 October 2019, Vienna, Austria):</a:t>
            </a:r>
          </a:p>
          <a:p>
            <a:pPr lvl="1"/>
            <a:r>
              <a:rPr lang="en-GB" sz="1600" dirty="0"/>
              <a:t>Advancing energy policies that achieve the climate change goals</a:t>
            </a:r>
          </a:p>
          <a:p>
            <a:pPr lvl="1"/>
            <a:r>
              <a:rPr lang="en-GB" sz="1600" dirty="0"/>
              <a:t>The increasing contribution of nuclear power in the mitigation of climate change, including synergies with other low carbon power generation sources</a:t>
            </a:r>
          </a:p>
          <a:p>
            <a:pPr lvl="1"/>
            <a:r>
              <a:rPr lang="en-GB" sz="1600" dirty="0"/>
              <a:t>Development and deployment of advanced nuclear power technologies to increase the use of low carbon energy</a:t>
            </a:r>
          </a:p>
          <a:p>
            <a:pPr lvl="1"/>
            <a:r>
              <a:rPr lang="en-GB" sz="1600" dirty="0"/>
              <a:t>Shaping the future of the nuclear industry in regulated and deregulated energy markets to address climate change</a:t>
            </a:r>
          </a:p>
          <a:p>
            <a:pPr lvl="1"/>
            <a:r>
              <a:rPr lang="en-GB" sz="1600" dirty="0"/>
              <a:t>Enhancing international cooperation and partnership in nuclear power deployment</a:t>
            </a:r>
          </a:p>
          <a:p>
            <a:pPr lvl="1"/>
            <a:r>
              <a:rPr lang="en-GB" sz="1600" dirty="0"/>
              <a:t>Public and non-nuclear stakeholders’ perception of the role of nuclear power in climate change mitigation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0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101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329612"/>
            <a:ext cx="8568953" cy="81009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3366CC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79762"/>
            <a:ext cx="8568953" cy="1206438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2050" name="Picture 2" descr="\\iaea.org\Secretariat\MTCD\PublishingCurrent\2017\IAEA\17-42841_LOGO_IAEA_update\Design\Presentation_IAEA\IAEA_Logo_E_horizontal_white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70" y="291159"/>
            <a:ext cx="1845515" cy="40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934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7474"/>
            <a:ext cx="7272808" cy="6480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2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23528" y="1329612"/>
            <a:ext cx="8568953" cy="81009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23528" y="2679762"/>
            <a:ext cx="8568953" cy="1206438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80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9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7474"/>
            <a:ext cx="6696744" cy="6480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25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7474"/>
            <a:ext cx="6840760" cy="64807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1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7474"/>
            <a:ext cx="6624736" cy="6480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18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50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43558"/>
            <a:ext cx="5486400" cy="27021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solidFill>
                  <a:srgbClr val="0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9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7474"/>
            <a:ext cx="6120680" cy="6480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56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329612"/>
            <a:ext cx="8568953" cy="81009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3366CC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79762"/>
            <a:ext cx="8568953" cy="1206438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7649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7474"/>
            <a:ext cx="7272808" cy="6480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366CC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132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23528" y="1329612"/>
            <a:ext cx="8568953" cy="81009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23528" y="2679762"/>
            <a:ext cx="8568953" cy="1206438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0060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46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7474"/>
            <a:ext cx="6696744" cy="6480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380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7474"/>
            <a:ext cx="6840760" cy="64807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940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7474"/>
            <a:ext cx="6624736" cy="64807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15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477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272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43558"/>
            <a:ext cx="5486400" cy="27021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solidFill>
                  <a:srgbClr val="0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484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7474"/>
            <a:ext cx="6120680" cy="6480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001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329612"/>
            <a:ext cx="8568953" cy="81009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79762"/>
            <a:ext cx="8568953" cy="1206438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2050" name="Picture 2" descr="\\iaea.org\Secretariat\MTCD\PublishingCurrent\2017\IAEA\17-42841_LOGO_IAEA_update\Design\Presentation_IAEA\IAEA_Logo_E_horizontal_whit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70" y="195486"/>
            <a:ext cx="1845515" cy="40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793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5572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23528" y="1329612"/>
            <a:ext cx="8568953" cy="81009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23528" y="2679762"/>
            <a:ext cx="8568953" cy="1206438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3074" name="Picture 2" descr="\\iaea.org\Secretariat\MTCD\PublishingCurrent\2017\IAEA\17-42841_LOGO_IAEA_update\Design\Presentation_IAEA\IAEA_Logo_E_horizontal_Blu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69" y="185587"/>
            <a:ext cx="1892276" cy="41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2754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3612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4049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3449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0153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4926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6303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43558"/>
            <a:ext cx="5486400" cy="27021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solidFill>
                  <a:srgbClr val="0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5723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45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7F63E4-0854-4193-89A8-B21B64C2582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7524328" y="4862044"/>
            <a:ext cx="935460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868145" y="4862044"/>
            <a:ext cx="1616025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472489" y="4862044"/>
            <a:ext cx="509587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87474"/>
            <a:ext cx="7128792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951571"/>
            <a:ext cx="8712968" cy="3643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375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bg1"/>
          </a:solidFill>
          <a:latin typeface="Arial 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Arial 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Arial 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 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Arial 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Arial 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9C40109-B801-41EE-B3FB-CFC95EB5AC3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7524328" y="4862044"/>
            <a:ext cx="935460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868145" y="4862044"/>
            <a:ext cx="1616025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472489" y="4862044"/>
            <a:ext cx="509587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87474"/>
            <a:ext cx="7128792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951571"/>
            <a:ext cx="8712968" cy="3643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FC169C4-FBE2-4E3A-AFC5-727512340B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9359" y="135041"/>
            <a:ext cx="443922" cy="54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93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rgbClr val="3366CC"/>
          </a:solidFill>
          <a:latin typeface="Arial 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Arial 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Arial 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 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Arial 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Arial 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H="1" flipV="1">
            <a:off x="0" y="3975906"/>
            <a:ext cx="6372200" cy="1167594"/>
          </a:xfrm>
          <a:prstGeom prst="rect">
            <a:avLst/>
          </a:prstGeom>
          <a:gradFill flip="none" rotWithShape="1">
            <a:gsLst>
              <a:gs pos="48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" y="0"/>
            <a:ext cx="9143999" cy="1599642"/>
          </a:xfrm>
          <a:prstGeom prst="rect">
            <a:avLst/>
          </a:prstGeom>
          <a:gradFill flip="none" rotWithShape="1">
            <a:gsLst>
              <a:gs pos="56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7524328" y="4862044"/>
            <a:ext cx="935460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868145" y="4862044"/>
            <a:ext cx="1616025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472489" y="4862044"/>
            <a:ext cx="509587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87474"/>
            <a:ext cx="612068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951571"/>
            <a:ext cx="8712968" cy="3643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26" name="Picture 2" descr="\\iaea.org\Secretariat\MTCD\PublishingCurrent\2017\IAEA\17-42841_LOGO_IAEA_update\Design\Presentation_IAEA\IAEA_Logo_SHORT_vertical_white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135041"/>
            <a:ext cx="445792" cy="54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5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Arial 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Arial 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Arial 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 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Arial 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Arial 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visualize.atoms4climate@iaea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aea.org/atoms4climat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0791DB-E945-495A-B474-ADA07D5C4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160"/>
            <a:ext cx="7272808" cy="943012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accent6"/>
                </a:solidFill>
              </a:rPr>
              <a:t>International Conference on </a:t>
            </a:r>
            <a:br>
              <a:rPr lang="en-GB" sz="2400" dirty="0">
                <a:solidFill>
                  <a:schemeClr val="accent6"/>
                </a:solidFill>
              </a:rPr>
            </a:br>
            <a:r>
              <a:rPr lang="en-GB" sz="2400" dirty="0">
                <a:solidFill>
                  <a:schemeClr val="accent6"/>
                </a:solidFill>
              </a:rPr>
              <a:t>Climate Change and Role of Nuclear Power</a:t>
            </a:r>
            <a:br>
              <a:rPr lang="en-GB" sz="2400" dirty="0">
                <a:solidFill>
                  <a:schemeClr val="accent6"/>
                </a:solidFill>
              </a:rPr>
            </a:br>
            <a:r>
              <a:rPr lang="en-GB" sz="1200" dirty="0">
                <a:solidFill>
                  <a:schemeClr val="accent6"/>
                </a:solidFill>
              </a:rPr>
              <a:t>7-11 October 2019, Vienna, Austria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22BDD35-9F8A-4E93-AD9B-B4C1FC44F9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1" r="6374" b="15412"/>
          <a:stretch/>
        </p:blipFill>
        <p:spPr>
          <a:xfrm>
            <a:off x="655197" y="1419622"/>
            <a:ext cx="7833606" cy="3253383"/>
          </a:xfrm>
        </p:spPr>
      </p:pic>
    </p:spTree>
    <p:extLst>
      <p:ext uri="{BB962C8B-B14F-4D97-AF65-F5344CB8AC3E}">
        <p14:creationId xmlns:p14="http://schemas.microsoft.com/office/powerpoint/2010/main" val="1346122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F9AA9E8-065A-4AD0-88E6-DC667E75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95486"/>
            <a:ext cx="8496944" cy="648072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accent6"/>
                </a:solidFill>
              </a:rPr>
              <a:t>IAEA Data Visualization Challenge: </a:t>
            </a:r>
            <a:r>
              <a:rPr lang="en-GB" sz="2800" dirty="0">
                <a:solidFill>
                  <a:srgbClr val="FFFF00"/>
                </a:solidFill>
              </a:rPr>
              <a:t>Submissions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7AB16E6-A32A-4BDE-9E51-B5E5205D6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556" y="1275606"/>
            <a:ext cx="7992888" cy="3600883"/>
          </a:xfrm>
        </p:spPr>
        <p:txBody>
          <a:bodyPr tIns="0" bIns="0">
            <a:norm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000" b="1" dirty="0"/>
              <a:t>Visualize data </a:t>
            </a:r>
            <a:r>
              <a:rPr lang="en-GB" sz="2000" dirty="0"/>
              <a:t>relevant to the 6 thematic areas of the Conference</a:t>
            </a:r>
            <a:endParaRPr lang="en-GB" sz="2000" b="1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000" dirty="0"/>
              <a:t>that effectively communicates information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Less text; intuitively designed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Format: interactive data visuals, posters, apps, videos, etc. </a:t>
            </a:r>
            <a:br>
              <a:rPr lang="en-GB" sz="1600" dirty="0"/>
            </a:br>
            <a:r>
              <a:rPr lang="en-GB" sz="1600" dirty="0"/>
              <a:t>(interactive, dynamic, or static)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000" b="1" dirty="0"/>
              <a:t>Evaluation </a:t>
            </a:r>
            <a:r>
              <a:rPr lang="en-GB" sz="2000" dirty="0"/>
              <a:t>based on: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Innovation and creativity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Logic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Message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368143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F9AA9E8-065A-4AD0-88E6-DC667E75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95486"/>
            <a:ext cx="8208912" cy="648072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accent6"/>
                </a:solidFill>
              </a:rPr>
              <a:t>IAEA Data Visualization Challenge: </a:t>
            </a:r>
            <a:r>
              <a:rPr lang="en-GB" sz="2800" dirty="0">
                <a:solidFill>
                  <a:srgbClr val="FFFF00"/>
                </a:solidFill>
              </a:rPr>
              <a:t>Timeline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7AB16E6-A32A-4BDE-9E51-B5E5205D6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555" y="1419622"/>
            <a:ext cx="8010890" cy="324036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000" b="1" dirty="0"/>
              <a:t>15 July 2019: </a:t>
            </a:r>
            <a:r>
              <a:rPr lang="en-GB" sz="2000" dirty="0"/>
              <a:t>Submissions to 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visualize.atoms4climate@iaea.org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000" b="1" dirty="0"/>
              <a:t>15 August 2019: </a:t>
            </a:r>
            <a:r>
              <a:rPr lang="en-GB" sz="2000" dirty="0"/>
              <a:t>Announcement of Winners</a:t>
            </a:r>
            <a:endParaRPr lang="en-GB" sz="2000" b="1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000" b="1" dirty="0"/>
              <a:t>Awards: 3 winners will… 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receive </a:t>
            </a:r>
            <a:r>
              <a:rPr lang="en-GB" sz="1600" b="1" dirty="0"/>
              <a:t>financial support </a:t>
            </a:r>
            <a:r>
              <a:rPr lang="en-GB" sz="1600" dirty="0"/>
              <a:t>to attend the Conference</a:t>
            </a:r>
            <a:br>
              <a:rPr lang="en-GB" sz="1600" dirty="0"/>
            </a:br>
            <a:r>
              <a:rPr lang="en-GB" sz="1600" dirty="0"/>
              <a:t>(round-trip tickets and stipend to cover living costs)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be invited to present their work at a </a:t>
            </a:r>
            <a:r>
              <a:rPr lang="en-GB" sz="1600" b="1" dirty="0"/>
              <a:t>Side Event </a:t>
            </a:r>
            <a:r>
              <a:rPr lang="en-GB" sz="1600" dirty="0"/>
              <a:t>of the Conference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receive a </a:t>
            </a:r>
            <a:r>
              <a:rPr lang="en-GB" sz="1600" b="1" dirty="0"/>
              <a:t>certificate</a:t>
            </a:r>
            <a:r>
              <a:rPr lang="en-GB" sz="1600" dirty="0"/>
              <a:t> signed by the IAEA Deputy Director General, Head of the Department of Nuclear Energy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2000" dirty="0"/>
              <a:t>Detailed info 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www.iaea.org/atoms4climate</a:t>
            </a:r>
            <a:endParaRPr lang="en-GB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3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F9AA9E8-065A-4AD0-88E6-DC667E75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95486"/>
            <a:ext cx="8208912" cy="648072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accent6"/>
                </a:solidFill>
              </a:rPr>
              <a:t>IAEA Data Visualization Challenge: </a:t>
            </a:r>
            <a:r>
              <a:rPr lang="en-GB" sz="2800" dirty="0">
                <a:solidFill>
                  <a:srgbClr val="FFFF00"/>
                </a:solidFill>
              </a:rPr>
              <a:t>Topics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7AB16E6-A32A-4BDE-9E51-B5E5205D6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60" y="1203598"/>
            <a:ext cx="8892480" cy="3736059"/>
          </a:xfrm>
        </p:spPr>
        <p:txBody>
          <a:bodyPr>
            <a:normAutofit lnSpcReduction="10000"/>
          </a:bodyPr>
          <a:lstStyle/>
          <a:p>
            <a:pPr marL="0" indent="0" algn="ctr">
              <a:spcAft>
                <a:spcPts val="800"/>
              </a:spcAft>
              <a:buNone/>
            </a:pPr>
            <a:r>
              <a:rPr lang="en-GB" sz="2000" dirty="0"/>
              <a:t>International Conference on Climate Change and the Role of Nuclear Power</a:t>
            </a:r>
          </a:p>
          <a:p>
            <a:pPr marL="0" indent="0" algn="ctr">
              <a:spcAft>
                <a:spcPts val="800"/>
              </a:spcAft>
              <a:buNone/>
            </a:pPr>
            <a:r>
              <a:rPr lang="en-GB" sz="2000" b="1" u="sng" dirty="0"/>
              <a:t>6 thematic areas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Advancing </a:t>
            </a:r>
            <a:r>
              <a:rPr lang="en-GB" sz="1600" b="1" dirty="0"/>
              <a:t>energy policies </a:t>
            </a:r>
            <a:r>
              <a:rPr lang="en-GB" sz="1600" dirty="0"/>
              <a:t>that achieve the climate change goals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The </a:t>
            </a:r>
            <a:r>
              <a:rPr lang="en-GB" sz="1600" b="1" dirty="0"/>
              <a:t>increasing contribution of nuclear power </a:t>
            </a:r>
            <a:r>
              <a:rPr lang="en-GB" sz="1600" dirty="0"/>
              <a:t>in the mitigation of climate change, including synergies with other low carbon power generation sources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Development and deployment of </a:t>
            </a:r>
            <a:r>
              <a:rPr lang="en-GB" sz="1600" b="1" dirty="0"/>
              <a:t>advanced nuclear power technologies</a:t>
            </a:r>
            <a:r>
              <a:rPr lang="en-GB" sz="1600" dirty="0"/>
              <a:t> to increase the use of low carbon energy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Shaping the </a:t>
            </a:r>
            <a:r>
              <a:rPr lang="en-GB" sz="1600" b="1" dirty="0"/>
              <a:t>future of the nuclear industry </a:t>
            </a:r>
            <a:r>
              <a:rPr lang="en-GB" sz="1600" dirty="0"/>
              <a:t>in regulated and deregulated energy markets to address climate change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Enhancing </a:t>
            </a:r>
            <a:r>
              <a:rPr lang="en-GB" sz="1600" b="1" dirty="0"/>
              <a:t>international cooperation and partnership </a:t>
            </a:r>
            <a:r>
              <a:rPr lang="en-GB" sz="1600" dirty="0"/>
              <a:t>in nuclear power deployment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GB" sz="1600" dirty="0"/>
              <a:t>Public and non-nuclear stakeholders’ </a:t>
            </a:r>
            <a:r>
              <a:rPr lang="en-GB" sz="1600" b="1" dirty="0"/>
              <a:t>perception</a:t>
            </a:r>
            <a:r>
              <a:rPr lang="en-GB" sz="1600" dirty="0"/>
              <a:t> of the role of nuclear power in climate change mitigation</a:t>
            </a:r>
          </a:p>
        </p:txBody>
      </p:sp>
    </p:spTree>
    <p:extLst>
      <p:ext uri="{BB962C8B-B14F-4D97-AF65-F5344CB8AC3E}">
        <p14:creationId xmlns:p14="http://schemas.microsoft.com/office/powerpoint/2010/main" val="47842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A8E77A-CA9A-4B6E-A734-46BAE85CA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87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3399"/>
      </a:dk1>
      <a:lt1>
        <a:sysClr val="window" lastClr="FFFFFF"/>
      </a:lt1>
      <a:dk2>
        <a:srgbClr val="3366CC"/>
      </a:dk2>
      <a:lt2>
        <a:srgbClr val="DBDBDD"/>
      </a:lt2>
      <a:accent1>
        <a:srgbClr val="6699CC"/>
      </a:accent1>
      <a:accent2>
        <a:srgbClr val="FF9900"/>
      </a:accent2>
      <a:accent3>
        <a:srgbClr val="99CC00"/>
      </a:accent3>
      <a:accent4>
        <a:srgbClr val="8681B8"/>
      </a:accent4>
      <a:accent5>
        <a:srgbClr val="32A14C"/>
      </a:accent5>
      <a:accent6>
        <a:srgbClr val="99CCFF"/>
      </a:accent6>
      <a:hlink>
        <a:srgbClr val="6699CC"/>
      </a:hlink>
      <a:folHlink>
        <a:srgbClr val="8681B8"/>
      </a:folHlink>
    </a:clrScheme>
    <a:fontScheme name="procurem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2">
      <a:dk1>
        <a:srgbClr val="003399"/>
      </a:dk1>
      <a:lt1>
        <a:sysClr val="window" lastClr="FFFFFF"/>
      </a:lt1>
      <a:dk2>
        <a:srgbClr val="3366CC"/>
      </a:dk2>
      <a:lt2>
        <a:srgbClr val="DBDBDD"/>
      </a:lt2>
      <a:accent1>
        <a:srgbClr val="6699CC"/>
      </a:accent1>
      <a:accent2>
        <a:srgbClr val="FF9900"/>
      </a:accent2>
      <a:accent3>
        <a:srgbClr val="99CC00"/>
      </a:accent3>
      <a:accent4>
        <a:srgbClr val="8681B8"/>
      </a:accent4>
      <a:accent5>
        <a:srgbClr val="32A14C"/>
      </a:accent5>
      <a:accent6>
        <a:srgbClr val="99CCFF"/>
      </a:accent6>
      <a:hlink>
        <a:srgbClr val="6699CC"/>
      </a:hlink>
      <a:folHlink>
        <a:srgbClr val="8681B8"/>
      </a:folHlink>
    </a:clrScheme>
    <a:fontScheme name="procurem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Custom 2">
      <a:dk1>
        <a:srgbClr val="003399"/>
      </a:dk1>
      <a:lt1>
        <a:sysClr val="window" lastClr="FFFFFF"/>
      </a:lt1>
      <a:dk2>
        <a:srgbClr val="3366CC"/>
      </a:dk2>
      <a:lt2>
        <a:srgbClr val="DBDBDD"/>
      </a:lt2>
      <a:accent1>
        <a:srgbClr val="6699CC"/>
      </a:accent1>
      <a:accent2>
        <a:srgbClr val="FF9900"/>
      </a:accent2>
      <a:accent3>
        <a:srgbClr val="99CC00"/>
      </a:accent3>
      <a:accent4>
        <a:srgbClr val="8681B8"/>
      </a:accent4>
      <a:accent5>
        <a:srgbClr val="32A14C"/>
      </a:accent5>
      <a:accent6>
        <a:srgbClr val="99CCFF"/>
      </a:accent6>
      <a:hlink>
        <a:srgbClr val="6699CC"/>
      </a:hlink>
      <a:folHlink>
        <a:srgbClr val="8681B8"/>
      </a:folHlink>
    </a:clrScheme>
    <a:fontScheme name="procurem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196E3A4B43AD4483D2838BA46891A0" ma:contentTypeVersion="0" ma:contentTypeDescription="Create a new document." ma:contentTypeScope="" ma:versionID="c06f019bf0577162a4c3d421d22ba61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0EA715-2108-4D4A-9CEA-51EE2E94F0E5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B4DD43E-9025-42CE-B911-5C21475E79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E5B709-2CDE-4547-AD5F-1DA3360D7F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334</Words>
  <Application>Microsoft Office PowerPoint</Application>
  <PresentationFormat>On-screen Show (16:9)</PresentationFormat>
  <Paragraphs>40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Arial </vt:lpstr>
      <vt:lpstr>Calibri</vt:lpstr>
      <vt:lpstr>Office Theme</vt:lpstr>
      <vt:lpstr>1_Office Theme</vt:lpstr>
      <vt:lpstr>3_Office Theme</vt:lpstr>
      <vt:lpstr>International Conference on  Climate Change and Role of Nuclear Power 7-11 October 2019, Vienna, Austria</vt:lpstr>
      <vt:lpstr>IAEA Data Visualization Challenge: Submissions</vt:lpstr>
      <vt:lpstr>IAEA Data Visualization Challenge: Timeline</vt:lpstr>
      <vt:lpstr>IAEA Data Visualization Challenge: Topics</vt:lpstr>
      <vt:lpstr>PowerPoint Presentation</vt:lpstr>
    </vt:vector>
  </TitlesOfParts>
  <Company>IAEA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 Template wide 1</dc:title>
  <dc:creator>SCHLOSMAN, Anna</dc:creator>
  <cp:lastModifiedBy>EVRENSEL, Ayhan</cp:lastModifiedBy>
  <cp:revision>130</cp:revision>
  <cp:lastPrinted>2019-03-20T09:58:03Z</cp:lastPrinted>
  <dcterms:created xsi:type="dcterms:W3CDTF">2014-07-03T09:13:58Z</dcterms:created>
  <dcterms:modified xsi:type="dcterms:W3CDTF">2019-05-30T08:56:41Z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0x01010025196E3A4B43AD4483D2838BA46891A0</vt:lpwstr>
  </property>
  <property fmtid="{D5CDD505-2E9C-101B-9397-08002B2CF9AE}" pid="3" name="SearchTaxonomy">
    <vt:lpwstr/>
  </property>
</Properties>
</file>